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2" r:id="rId3"/>
    <p:sldId id="258" r:id="rId4"/>
    <p:sldId id="263" r:id="rId5"/>
    <p:sldId id="264" r:id="rId6"/>
    <p:sldId id="265" r:id="rId7"/>
    <p:sldId id="266" r:id="rId8"/>
    <p:sldId id="267" r:id="rId9"/>
    <p:sldId id="261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do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74840644919378E-2"/>
          <c:y val="0.13869815770765792"/>
          <c:w val="0.87629433820772407"/>
          <c:h val="0.74905907632843416"/>
        </c:manualLayout>
      </c:layout>
      <c:lineChart>
        <c:grouping val="standard"/>
        <c:varyColors val="0"/>
        <c:ser>
          <c:idx val="0"/>
          <c:order val="0"/>
          <c:spPr>
            <a:ln>
              <a:prstDash val="sysDash"/>
            </a:ln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1729-4FD7-B4DA-11AE2C26DD16}"/>
              </c:ext>
            </c:extLst>
          </c:dPt>
          <c:cat>
            <c:numRef>
              <c:f>Sheet1!$R$9:$R$21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Sheet1!$J$25:$J$37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29-4FD7-B4DA-11AE2C26DD16}"/>
            </c:ext>
          </c:extLst>
        </c:ser>
        <c:ser>
          <c:idx val="1"/>
          <c:order val="1"/>
          <c:marker>
            <c:symbol val="none"/>
          </c:marker>
          <c:val>
            <c:numRef>
              <c:f>Sheet1!$N$9:$N$18</c:f>
              <c:numCache>
                <c:formatCode>General</c:formatCode>
                <c:ptCount val="10"/>
                <c:pt idx="0">
                  <c:v>0.4</c:v>
                </c:pt>
                <c:pt idx="1">
                  <c:v>1</c:v>
                </c:pt>
                <c:pt idx="2">
                  <c:v>1.6</c:v>
                </c:pt>
                <c:pt idx="3">
                  <c:v>4.8</c:v>
                </c:pt>
                <c:pt idx="4">
                  <c:v>5.6</c:v>
                </c:pt>
                <c:pt idx="5">
                  <c:v>1.6</c:v>
                </c:pt>
                <c:pt idx="6">
                  <c:v>12</c:v>
                </c:pt>
                <c:pt idx="7">
                  <c:v>24.4</c:v>
                </c:pt>
                <c:pt idx="8">
                  <c:v>28.8</c:v>
                </c:pt>
                <c:pt idx="9">
                  <c:v>41.2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29-4FD7-B4DA-11AE2C26DD16}"/>
            </c:ext>
          </c:extLst>
        </c:ser>
        <c:ser>
          <c:idx val="2"/>
          <c:order val="2"/>
          <c:marker>
            <c:symbol val="none"/>
          </c:marker>
          <c:val>
            <c:numRef>
              <c:f>Sheet1!$O$9:$O$18</c:f>
              <c:numCache>
                <c:formatCode>General</c:formatCode>
                <c:ptCount val="10"/>
                <c:pt idx="0">
                  <c:v>0.4</c:v>
                </c:pt>
                <c:pt idx="1">
                  <c:v>1</c:v>
                </c:pt>
                <c:pt idx="2">
                  <c:v>1.6</c:v>
                </c:pt>
                <c:pt idx="3">
                  <c:v>4.8</c:v>
                </c:pt>
                <c:pt idx="4">
                  <c:v>5.6</c:v>
                </c:pt>
                <c:pt idx="5">
                  <c:v>1.6</c:v>
                </c:pt>
                <c:pt idx="6">
                  <c:v>12</c:v>
                </c:pt>
                <c:pt idx="7">
                  <c:v>40.4</c:v>
                </c:pt>
                <c:pt idx="8">
                  <c:v>48.8</c:v>
                </c:pt>
                <c:pt idx="9">
                  <c:v>81.2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29-4FD7-B4DA-11AE2C26DD16}"/>
            </c:ext>
          </c:extLst>
        </c:ser>
        <c:ser>
          <c:idx val="3"/>
          <c:order val="3"/>
          <c:spPr>
            <a:ln>
              <a:prstDash val="sysDot"/>
            </a:ln>
          </c:spPr>
          <c:marker>
            <c:symbol val="none"/>
          </c:marker>
          <c:val>
            <c:numRef>
              <c:f>Sheet1!$P$9:$P$21</c:f>
              <c:numCache>
                <c:formatCode>General</c:formatCode>
                <c:ptCount val="13"/>
                <c:pt idx="0">
                  <c:v>0.4</c:v>
                </c:pt>
                <c:pt idx="1">
                  <c:v>1</c:v>
                </c:pt>
                <c:pt idx="2">
                  <c:v>1.6</c:v>
                </c:pt>
                <c:pt idx="3">
                  <c:v>4.8</c:v>
                </c:pt>
                <c:pt idx="4">
                  <c:v>5.6</c:v>
                </c:pt>
                <c:pt idx="5">
                  <c:v>1.6</c:v>
                </c:pt>
                <c:pt idx="6">
                  <c:v>12</c:v>
                </c:pt>
                <c:pt idx="7">
                  <c:v>24.4</c:v>
                </c:pt>
                <c:pt idx="8">
                  <c:v>28.8</c:v>
                </c:pt>
                <c:pt idx="9">
                  <c:v>41.2</c:v>
                </c:pt>
                <c:pt idx="10">
                  <c:v>53.2</c:v>
                </c:pt>
                <c:pt idx="11">
                  <c:v>113.2</c:v>
                </c:pt>
                <c:pt idx="12">
                  <c:v>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29-4FD7-B4DA-11AE2C26DD16}"/>
            </c:ext>
          </c:extLst>
        </c:ser>
        <c:ser>
          <c:idx val="4"/>
          <c:order val="4"/>
          <c:spPr>
            <a:ln>
              <a:prstDash val="sysDot"/>
            </a:ln>
          </c:spPr>
          <c:marker>
            <c:symbol val="none"/>
          </c:marker>
          <c:val>
            <c:numRef>
              <c:f>Sheet1!$Q$9:$Q$21</c:f>
              <c:numCache>
                <c:formatCode>General</c:formatCode>
                <c:ptCount val="13"/>
                <c:pt idx="0">
                  <c:v>0.4</c:v>
                </c:pt>
                <c:pt idx="1">
                  <c:v>1</c:v>
                </c:pt>
                <c:pt idx="2">
                  <c:v>1.6</c:v>
                </c:pt>
                <c:pt idx="3">
                  <c:v>4.8</c:v>
                </c:pt>
                <c:pt idx="4">
                  <c:v>5.6</c:v>
                </c:pt>
                <c:pt idx="5">
                  <c:v>1.6</c:v>
                </c:pt>
                <c:pt idx="6">
                  <c:v>12</c:v>
                </c:pt>
                <c:pt idx="7">
                  <c:v>40.4</c:v>
                </c:pt>
                <c:pt idx="8">
                  <c:v>48.8</c:v>
                </c:pt>
                <c:pt idx="9">
                  <c:v>81.2</c:v>
                </c:pt>
                <c:pt idx="10">
                  <c:v>113.2</c:v>
                </c:pt>
                <c:pt idx="11">
                  <c:v>193.2</c:v>
                </c:pt>
                <c:pt idx="12">
                  <c:v>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729-4FD7-B4DA-11AE2C26D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63392"/>
        <c:axId val="7547136"/>
      </c:lineChart>
      <c:catAx>
        <c:axId val="35963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years of production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547136"/>
        <c:crosses val="autoZero"/>
        <c:auto val="1"/>
        <c:lblAlgn val="ctr"/>
        <c:lblOffset val="100"/>
        <c:noMultiLvlLbl val="0"/>
      </c:catAx>
      <c:valAx>
        <c:axId val="7547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million dollar (m$)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963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DEC0F-339E-4B29-9D46-7B9EE10AEFA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C87A3-D20F-4D76-9009-CE31BA8DF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0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C87A3-D20F-4D76-9009-CE31BA8DF7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1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E221B1FB-FE07-44A9-A586-E089BE43675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8D4218-DD6B-4277-85F0-979FE1F82E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B1FB-FE07-44A9-A586-E089BE43675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4218-DD6B-4277-85F0-979FE1F82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B1FB-FE07-44A9-A586-E089BE43675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4218-DD6B-4277-85F0-979FE1F82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B1FB-FE07-44A9-A586-E089BE43675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4218-DD6B-4277-85F0-979FE1F82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E221B1FB-FE07-44A9-A586-E089BE43675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8D4218-DD6B-4277-85F0-979FE1F82E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B1FB-FE07-44A9-A586-E089BE43675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48D4218-DD6B-4277-85F0-979FE1F82E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B1FB-FE07-44A9-A586-E089BE43675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48D4218-DD6B-4277-85F0-979FE1F82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B1FB-FE07-44A9-A586-E089BE43675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4218-DD6B-4277-85F0-979FE1F82E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B1FB-FE07-44A9-A586-E089BE43675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4218-DD6B-4277-85F0-979FE1F82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E221B1FB-FE07-44A9-A586-E089BE43675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8D4218-DD6B-4277-85F0-979FE1F82E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E221B1FB-FE07-44A9-A586-E089BE43675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8D4218-DD6B-4277-85F0-979FE1F82E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221B1FB-FE07-44A9-A586-E089BE436753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48D4218-DD6B-4277-85F0-979FE1F82E8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033" y="381001"/>
            <a:ext cx="8229600" cy="2209800"/>
          </a:xfrm>
        </p:spPr>
        <p:txBody>
          <a:bodyPr anchor="ctr" anchorCtr="0"/>
          <a:lstStyle/>
          <a:p>
            <a:pPr algn="ctr"/>
            <a:r>
              <a:rPr lang="en-US" dirty="0" err="1" smtClean="0"/>
              <a:t>Arma</a:t>
            </a:r>
            <a:r>
              <a:rPr lang="en-US" dirty="0" smtClean="0"/>
              <a:t> Industrial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8263266" cy="1311906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Commercial introduction</a:t>
            </a:r>
          </a:p>
          <a:p>
            <a:pPr algn="ctr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381000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94264"/>
          </a:xfrm>
        </p:spPr>
        <p:txBody>
          <a:bodyPr/>
          <a:lstStyle/>
          <a:p>
            <a:pPr algn="ctr"/>
            <a:r>
              <a:rPr lang="en-US" dirty="0" smtClean="0"/>
              <a:t>Our competitive advantages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0669" y="1513114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3000" dirty="0" smtClean="0"/>
              <a:t>World map of energy and mine</a:t>
            </a:r>
            <a:endParaRPr lang="en-US" sz="3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09800"/>
            <a:ext cx="4038600" cy="1852077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04800" y="4347651"/>
            <a:ext cx="3783032" cy="381000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 smtClean="0"/>
              <a:t>Countries by iron ore production</a:t>
            </a:r>
            <a:endParaRPr lang="en-US" sz="18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827939" y="4357176"/>
            <a:ext cx="4239861" cy="361950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 smtClean="0"/>
              <a:t>Countries by natural gas production </a:t>
            </a:r>
            <a:endParaRPr lang="en-US" sz="18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90800" y="4876800"/>
            <a:ext cx="6185902" cy="1676400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3000" dirty="0" smtClean="0"/>
              <a:t>This situation puts Iran in a prominent position in the trade of steel products in the world.</a:t>
            </a:r>
            <a:endParaRPr lang="en-US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9" y="2273090"/>
            <a:ext cx="3510373" cy="172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685800" y="5295900"/>
            <a:ext cx="1905000" cy="8382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us 2"/>
          <p:cNvSpPr/>
          <p:nvPr/>
        </p:nvSpPr>
        <p:spPr>
          <a:xfrm>
            <a:off x="3993649" y="2602438"/>
            <a:ext cx="1111751" cy="1066800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0429" y="2273089"/>
            <a:ext cx="3667403" cy="1788787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6000" dirty="0" smtClean="0"/>
              <a:t>#2</a:t>
            </a:r>
          </a:p>
          <a:p>
            <a:pPr marL="0" indent="0" algn="ctr">
              <a:buNone/>
            </a:pPr>
            <a:r>
              <a:rPr lang="en-US" sz="3000" dirty="0" smtClean="0"/>
              <a:t>In sponge iron production</a:t>
            </a:r>
            <a:endParaRPr lang="en-US" sz="3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105400" y="2286000"/>
            <a:ext cx="3667403" cy="1788787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6000" dirty="0" smtClean="0"/>
              <a:t>#1</a:t>
            </a:r>
          </a:p>
          <a:p>
            <a:pPr marL="0" indent="0" algn="ctr">
              <a:buNone/>
            </a:pPr>
            <a:r>
              <a:rPr lang="en-US" sz="3000" dirty="0" smtClean="0"/>
              <a:t>In natural gas production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083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4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942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Our origin and outlook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78776"/>
              </p:ext>
            </p:extLst>
          </p:nvPr>
        </p:nvGraphicFramePr>
        <p:xfrm>
          <a:off x="609600" y="1752600"/>
          <a:ext cx="8001000" cy="47853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Plant description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year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Qty.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(ton/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yr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First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hot-rolling plant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Active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Second hot-rolling plant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Sold out in 2014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Third hot-rolling plant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Active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Rodman trading company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---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Active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Joint venture with continues casting plant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40,000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Active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Chrome plating bars plant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Active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Chrome plating bars development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plan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Under construction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Fifth hot-rolling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plant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60,000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Under construction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Billet production line (CCM) and hot-rolling plant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150,000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Feasibility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study stage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8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94264"/>
          </a:xfrm>
        </p:spPr>
        <p:txBody>
          <a:bodyPr/>
          <a:lstStyle/>
          <a:p>
            <a:pPr algn="ctr"/>
            <a:r>
              <a:rPr lang="en-US" dirty="0" smtClean="0"/>
              <a:t>Our cash flow diagram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521741"/>
              </p:ext>
            </p:extLst>
          </p:nvPr>
        </p:nvGraphicFramePr>
        <p:xfrm>
          <a:off x="609600" y="1752600"/>
          <a:ext cx="8001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038600" y="2438400"/>
            <a:ext cx="2895600" cy="381000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 smtClean="0"/>
              <a:t>Commercial sales added</a:t>
            </a:r>
            <a:endParaRPr lang="en-US" sz="1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553200" y="5055326"/>
            <a:ext cx="2057400" cy="381000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 smtClean="0"/>
              <a:t>Production sales</a:t>
            </a:r>
            <a:endParaRPr lang="en-US" sz="1800" dirty="0"/>
          </a:p>
        </p:txBody>
      </p:sp>
      <p:cxnSp>
        <p:nvCxnSpPr>
          <p:cNvPr id="18" name="Curved Connector 17"/>
          <p:cNvCxnSpPr/>
          <p:nvPr/>
        </p:nvCxnSpPr>
        <p:spPr>
          <a:xfrm>
            <a:off x="5867400" y="2819400"/>
            <a:ext cx="1295400" cy="60960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162800" y="4724400"/>
            <a:ext cx="228600" cy="3309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1524000" y="4267200"/>
            <a:ext cx="2895600" cy="716280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 smtClean="0"/>
              <a:t>Rodman commercial activities started</a:t>
            </a:r>
            <a:endParaRPr lang="en-US" sz="1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505200" y="4724400"/>
            <a:ext cx="1143000" cy="5214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products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69720"/>
            <a:ext cx="5715343" cy="475488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77000" y="1676400"/>
            <a:ext cx="22860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smtClean="0"/>
              <a:t>Rolled Forge   (25 to </a:t>
            </a:r>
            <a:r>
              <a:rPr lang="en-US" sz="1800" dirty="0"/>
              <a:t>8</a:t>
            </a:r>
            <a:r>
              <a:rPr lang="en-US" sz="1800" dirty="0" smtClean="0"/>
              <a:t>0mm)</a:t>
            </a:r>
          </a:p>
          <a:p>
            <a:r>
              <a:rPr lang="en-US" sz="1800" dirty="0" smtClean="0"/>
              <a:t>Forged           (</a:t>
            </a:r>
            <a:r>
              <a:rPr lang="en-US" sz="1800" dirty="0"/>
              <a:t>9</a:t>
            </a:r>
            <a:r>
              <a:rPr lang="en-US" sz="1800" dirty="0" smtClean="0"/>
              <a:t>0 to 150mm)</a:t>
            </a:r>
          </a:p>
          <a:p>
            <a:endParaRPr lang="en-US" sz="1800" dirty="0"/>
          </a:p>
          <a:p>
            <a:r>
              <a:rPr lang="en-US" sz="1800" dirty="0" err="1" smtClean="0"/>
              <a:t>Tol</a:t>
            </a:r>
            <a:r>
              <a:rPr lang="en-US" sz="1800" dirty="0" smtClean="0"/>
              <a:t> standard:     DSTU 8538</a:t>
            </a:r>
          </a:p>
          <a:p>
            <a:endParaRPr lang="en-US" sz="1800" dirty="0" smtClean="0"/>
          </a:p>
          <a:p>
            <a:r>
              <a:rPr lang="en-US" sz="1800" dirty="0" smtClean="0"/>
              <a:t>Material:</a:t>
            </a:r>
          </a:p>
          <a:p>
            <a:pPr marL="0" indent="0">
              <a:buNone/>
            </a:pPr>
            <a:r>
              <a:rPr lang="en-US" sz="1800" dirty="0" smtClean="0"/>
              <a:t>     70Cr2,  1060 …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Hardness (HRC)</a:t>
            </a:r>
          </a:p>
          <a:p>
            <a:pPr marL="0" indent="0">
              <a:buNone/>
            </a:pPr>
            <a:r>
              <a:rPr lang="en-US" sz="1800" dirty="0" smtClean="0"/>
              <a:t>     Sur. 58-62</a:t>
            </a:r>
          </a:p>
          <a:p>
            <a:pPr marL="0" indent="0">
              <a:buNone/>
            </a:pPr>
            <a:r>
              <a:rPr lang="en-US" sz="1800" dirty="0" smtClean="0"/>
              <a:t>     Vol. 57-62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93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products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69720"/>
            <a:ext cx="5524816" cy="475488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77000" y="1646237"/>
            <a:ext cx="22098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smtClean="0"/>
              <a:t>Hot Rolled      (25 to 125mm)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 smtClean="0"/>
              <a:t>Tol</a:t>
            </a:r>
            <a:r>
              <a:rPr lang="en-US" sz="1800" dirty="0" smtClean="0"/>
              <a:t>. standard:    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DIN EN 10060</a:t>
            </a:r>
          </a:p>
          <a:p>
            <a:pPr marL="0" indent="0">
              <a:buNone/>
            </a:pPr>
            <a:r>
              <a:rPr lang="en-US" sz="1800" dirty="0" smtClean="0"/>
              <a:t>     DIN1013</a:t>
            </a:r>
          </a:p>
          <a:p>
            <a:endParaRPr lang="en-US" sz="1800" dirty="0" smtClean="0"/>
          </a:p>
          <a:p>
            <a:r>
              <a:rPr lang="en-US" sz="1800" dirty="0" smtClean="0"/>
              <a:t>Material:</a:t>
            </a:r>
          </a:p>
          <a:p>
            <a:pPr marL="0" indent="0">
              <a:buNone/>
            </a:pPr>
            <a:r>
              <a:rPr lang="en-US" sz="1800" dirty="0" smtClean="0"/>
              <a:t>     70Cr2, 41Cr4,</a:t>
            </a:r>
          </a:p>
          <a:p>
            <a:pPr marL="0" indent="0">
              <a:buNone/>
            </a:pPr>
            <a:r>
              <a:rPr lang="en-US" sz="1800" dirty="0" smtClean="0"/>
              <a:t>     1060, 1070,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42CrMo4, </a:t>
            </a:r>
          </a:p>
          <a:p>
            <a:pPr marL="0" indent="0">
              <a:buNone/>
            </a:pPr>
            <a:r>
              <a:rPr lang="en-US" sz="1800" dirty="0" smtClean="0"/>
              <a:t>     40Mn4 …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Hardness (HRC)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</a:t>
            </a:r>
            <a:r>
              <a:rPr lang="en-US" sz="1800" dirty="0" smtClean="0"/>
              <a:t>30±1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10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products</a:t>
            </a:r>
            <a:endParaRPr lang="en-US" dirty="0"/>
          </a:p>
        </p:txBody>
      </p:sp>
      <p:pic>
        <p:nvPicPr>
          <p:cNvPr id="1026" name="Picture 2" descr="C:\Users\kando\Desktop\FOR ALIREZA\هیدروراد\07c642fa7e4a0f9aa147ac62ca599d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228734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477000" y="1646237"/>
            <a:ext cx="22098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smtClean="0"/>
              <a:t>Chrome coated bars</a:t>
            </a:r>
          </a:p>
          <a:p>
            <a:pPr marL="0" indent="0">
              <a:buNone/>
            </a:pPr>
            <a:r>
              <a:rPr lang="en-US" sz="1800" dirty="0" smtClean="0"/>
              <a:t>     (6 to 100mm)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 smtClean="0"/>
              <a:t>Tol</a:t>
            </a:r>
            <a:r>
              <a:rPr lang="en-US" sz="1800" dirty="0" smtClean="0"/>
              <a:t>. standard: </a:t>
            </a:r>
          </a:p>
          <a:p>
            <a:pPr marL="0" indent="0">
              <a:buNone/>
            </a:pPr>
            <a:r>
              <a:rPr lang="en-US" sz="1800" dirty="0" smtClean="0"/>
              <a:t>     ISO F7 </a:t>
            </a:r>
          </a:p>
          <a:p>
            <a:endParaRPr lang="en-US" sz="1800" dirty="0" smtClean="0"/>
          </a:p>
          <a:p>
            <a:r>
              <a:rPr lang="en-US" sz="1800" dirty="0" smtClean="0"/>
              <a:t>Material: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CK45     </a:t>
            </a:r>
          </a:p>
          <a:p>
            <a:pPr marL="0" indent="0">
              <a:buNone/>
            </a:pPr>
            <a:r>
              <a:rPr lang="en-US" sz="1800" dirty="0" smtClean="0"/>
              <a:t>    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545585"/>
              </p:ext>
            </p:extLst>
          </p:nvPr>
        </p:nvGraphicFramePr>
        <p:xfrm>
          <a:off x="6172200" y="4541837"/>
          <a:ext cx="2429691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Bar dia. </a:t>
                      </a:r>
                    </a:p>
                    <a:p>
                      <a:pPr algn="ctr"/>
                      <a:r>
                        <a:rPr lang="en-US" sz="1400" dirty="0" smtClean="0"/>
                        <a:t>(mm)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Hardness</a:t>
                      </a:r>
                    </a:p>
                    <a:p>
                      <a:pPr algn="ctr"/>
                      <a:r>
                        <a:rPr lang="en-US" sz="1400" dirty="0" err="1" smtClean="0"/>
                        <a:t>Brinell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6-16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218-319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16-40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200-298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4-100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172-242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2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products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00200"/>
            <a:ext cx="4891333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477000" y="1646237"/>
            <a:ext cx="22098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smtClean="0"/>
              <a:t>Billet sizes: 60x60,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80x80,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100x100,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125x125,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150x150,</a:t>
            </a:r>
          </a:p>
          <a:p>
            <a:pPr marL="0" indent="0">
              <a:buNone/>
            </a:pPr>
            <a:r>
              <a:rPr lang="en-US" sz="1800" dirty="0" smtClean="0"/>
              <a:t>     200x200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Length up on order (4, 6 …) </a:t>
            </a:r>
          </a:p>
          <a:p>
            <a:endParaRPr lang="en-US" sz="1800" dirty="0" smtClean="0"/>
          </a:p>
          <a:p>
            <a:r>
              <a:rPr lang="en-US" sz="1800" dirty="0" smtClean="0"/>
              <a:t>Material: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3SP, 4SP, 5SP,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ST37, ST52,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CK45, 70cR2,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1060 …</a:t>
            </a:r>
          </a:p>
        </p:txBody>
      </p:sp>
    </p:spTree>
    <p:extLst>
      <p:ext uri="{BB962C8B-B14F-4D97-AF65-F5344CB8AC3E}">
        <p14:creationId xmlns:p14="http://schemas.microsoft.com/office/powerpoint/2010/main" val="40211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products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596575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77000" y="1676400"/>
            <a:ext cx="2286000" cy="45262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smtClean="0"/>
              <a:t>Standard:     based on customer requirements</a:t>
            </a:r>
          </a:p>
          <a:p>
            <a:endParaRPr lang="en-US" sz="1800" dirty="0" smtClean="0"/>
          </a:p>
          <a:p>
            <a:r>
              <a:rPr lang="en-US" sz="1800" dirty="0"/>
              <a:t>Material:</a:t>
            </a:r>
          </a:p>
          <a:p>
            <a:pPr marL="0" indent="0">
              <a:buNone/>
            </a:pPr>
            <a:r>
              <a:rPr lang="en-US" sz="1800" dirty="0"/>
              <a:t>     X40CrMoV5-1</a:t>
            </a:r>
          </a:p>
          <a:p>
            <a:endParaRPr lang="en-US" sz="1800" dirty="0" smtClean="0"/>
          </a:p>
          <a:p>
            <a:r>
              <a:rPr lang="en-US" sz="1800" dirty="0" smtClean="0"/>
              <a:t>Size: </a:t>
            </a:r>
          </a:p>
          <a:p>
            <a:pPr marL="0" indent="0">
              <a:buNone/>
            </a:pPr>
            <a:r>
              <a:rPr lang="en-US" sz="1800" dirty="0" smtClean="0"/>
              <a:t>     ZQ20, ZQ30,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ZQ40, ZQ60,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ZQ80, ZQ100,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ZQ120</a:t>
            </a:r>
          </a:p>
          <a:p>
            <a:endParaRPr lang="en-US" sz="1800" dirty="0" smtClean="0"/>
          </a:p>
          <a:p>
            <a:r>
              <a:rPr lang="en-US" sz="1800" dirty="0" smtClean="0"/>
              <a:t>Lifetime:</a:t>
            </a:r>
          </a:p>
          <a:p>
            <a:pPr marL="0" indent="0">
              <a:buNone/>
            </a:pPr>
            <a:r>
              <a:rPr lang="en-US" sz="1800" dirty="0" smtClean="0"/>
              <a:t>     For 700,000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pieces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32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942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Steel products supply chain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0" y="2075938"/>
            <a:ext cx="1904484" cy="12596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83967" y="2423997"/>
            <a:ext cx="533400" cy="563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82" y="2096178"/>
            <a:ext cx="2130551" cy="1219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56148" y="2423997"/>
            <a:ext cx="533400" cy="563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dirty="0" smtClean="0"/>
              <a:t>+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72" y="2057400"/>
            <a:ext cx="915916" cy="686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30" y="2767384"/>
            <a:ext cx="914400" cy="6816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50" y="2057400"/>
            <a:ext cx="1028701" cy="1371600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547102" y="14478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3000" dirty="0" smtClean="0"/>
              <a:t>Value chain of steel products main factors</a:t>
            </a:r>
            <a:endParaRPr lang="en-US" sz="30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36804" y="3733800"/>
            <a:ext cx="2219344" cy="381000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 smtClean="0"/>
              <a:t>Iron ore extraction</a:t>
            </a:r>
            <a:endParaRPr lang="en-US" sz="18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064349" y="3689324"/>
            <a:ext cx="2944816" cy="381000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 smtClean="0"/>
              <a:t>Plus energy consumption</a:t>
            </a:r>
            <a:endParaRPr lang="en-US" sz="18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096000" y="3653349"/>
            <a:ext cx="2667000" cy="416975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 smtClean="0"/>
              <a:t>Leads to steel products</a:t>
            </a:r>
            <a:endParaRPr lang="en-US" sz="1800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279493"/>
              </p:ext>
            </p:extLst>
          </p:nvPr>
        </p:nvGraphicFramePr>
        <p:xfrm>
          <a:off x="1219200" y="4536440"/>
          <a:ext cx="7010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Grinding ball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Qty. (ton/year)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Iran total</a:t>
                      </a:r>
                      <a:r>
                        <a:rPr lang="en-US" sz="1800" baseline="0" dirty="0" smtClean="0"/>
                        <a:t> production capacity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Iran total demand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export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34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913</TotalTime>
  <Words>417</Words>
  <Application>Microsoft Office PowerPoint</Application>
  <PresentationFormat>On-screen Show (4:3)</PresentationFormat>
  <Paragraphs>153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Rockwell</vt:lpstr>
      <vt:lpstr>Wingdings 2</vt:lpstr>
      <vt:lpstr>Foundry</vt:lpstr>
      <vt:lpstr>Arma Industrial Group</vt:lpstr>
      <vt:lpstr>Our origin and outlook</vt:lpstr>
      <vt:lpstr>Our cash flow diagram</vt:lpstr>
      <vt:lpstr>Our products</vt:lpstr>
      <vt:lpstr>Our products</vt:lpstr>
      <vt:lpstr>Our products</vt:lpstr>
      <vt:lpstr>Our products</vt:lpstr>
      <vt:lpstr>Our products</vt:lpstr>
      <vt:lpstr>Steel products supply chain</vt:lpstr>
      <vt:lpstr>Our competitive advantages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54</cp:revision>
  <dcterms:created xsi:type="dcterms:W3CDTF">2019-06-15T16:18:39Z</dcterms:created>
  <dcterms:modified xsi:type="dcterms:W3CDTF">2020-02-12T16:09:21Z</dcterms:modified>
</cp:coreProperties>
</file>